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15"/>
  </p:notesMasterIdLst>
  <p:sldIdLst>
    <p:sldId id="256" r:id="rId2"/>
    <p:sldId id="257" r:id="rId3"/>
    <p:sldId id="274" r:id="rId4"/>
    <p:sldId id="259" r:id="rId5"/>
    <p:sldId id="260" r:id="rId6"/>
    <p:sldId id="261" r:id="rId7"/>
    <p:sldId id="262" r:id="rId8"/>
    <p:sldId id="272" r:id="rId9"/>
    <p:sldId id="266" r:id="rId10"/>
    <p:sldId id="273" r:id="rId11"/>
    <p:sldId id="267" r:id="rId12"/>
    <p:sldId id="271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C51"/>
    <a:srgbClr val="DC8E2C"/>
    <a:srgbClr val="D14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85" autoAdjust="0"/>
    <p:restoredTop sz="96391" autoAdjust="0"/>
  </p:normalViewPr>
  <p:slideViewPr>
    <p:cSldViewPr snapToGrid="0">
      <p:cViewPr varScale="1">
        <p:scale>
          <a:sx n="115" d="100"/>
          <a:sy n="115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3E90B-0BCD-4290-88A7-351B9ED59B5F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29043-F1AF-4548-AE11-9A6C7A7A82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915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29043-F1AF-4548-AE11-9A6C7A7A822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463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29043-F1AF-4548-AE11-9A6C7A7A822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985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29043-F1AF-4548-AE11-9A6C7A7A822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163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29043-F1AF-4548-AE11-9A6C7A7A822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55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29043-F1AF-4548-AE11-9A6C7A7A822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591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772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9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7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9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593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540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4906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003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96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317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57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12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12" Type="http://schemas.openxmlformats.org/officeDocument/2006/relationships/image" Target="../media/image25.png"/><Relationship Id="rId17" Type="http://schemas.openxmlformats.org/officeDocument/2006/relationships/image" Target="../media/image30.jpg"/><Relationship Id="rId2" Type="http://schemas.openxmlformats.org/officeDocument/2006/relationships/image" Target="../media/image16.jp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4.png"/><Relationship Id="rId5" Type="http://schemas.openxmlformats.org/officeDocument/2006/relationships/image" Target="../media/image19.jpg"/><Relationship Id="rId15" Type="http://schemas.openxmlformats.org/officeDocument/2006/relationships/image" Target="../media/image28.png"/><Relationship Id="rId10" Type="http://schemas.openxmlformats.org/officeDocument/2006/relationships/image" Target="../media/image23.jpg"/><Relationship Id="rId4" Type="http://schemas.openxmlformats.org/officeDocument/2006/relationships/image" Target="../media/image18.jpg"/><Relationship Id="rId9" Type="http://schemas.openxmlformats.org/officeDocument/2006/relationships/image" Target="../media/image1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hyperlink" Target="http://qufdl063.dothome.co.kr/coding/a1hotel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34251" y="2377439"/>
            <a:ext cx="10318418" cy="1302653"/>
          </a:xfrm>
        </p:spPr>
        <p:txBody>
          <a:bodyPr/>
          <a:lstStyle/>
          <a:p>
            <a:r>
              <a:rPr lang="en-US" altLang="ko-KR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 평가</a:t>
            </a:r>
            <a:endParaRPr lang="ko-KR" altLang="en-US"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415372" cy="1388165"/>
          </a:xfrm>
        </p:spPr>
        <p:txBody>
          <a:bodyPr/>
          <a:lstStyle/>
          <a:p>
            <a:pPr algn="r"/>
            <a:r>
              <a:rPr lang="ko-KR" altLang="en-US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권별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17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838" y="248331"/>
            <a:ext cx="9875520" cy="1356360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08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_PC</a:t>
            </a:r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버전</a:t>
            </a:r>
            <a:endParaRPr lang="ko-KR" altLang="en-US" sz="3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24202" y="1404666"/>
            <a:ext cx="2520000" cy="5040000"/>
          </a:xfrm>
          <a:prstGeom prst="rect">
            <a:avLst/>
          </a:prstGeom>
          <a:ln>
            <a:solidFill>
              <a:srgbClr val="122C5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로고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 </a:t>
            </a:r>
            <a:r>
              <a:rPr lang="ko-KR" altLang="en-US" sz="20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메인페이지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사진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브랜드 소개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자세히보기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버튼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행사관련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</a:t>
            </a: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offers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 footer </a:t>
            </a: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8" y="1452584"/>
            <a:ext cx="2520000" cy="5040000"/>
          </a:xfrm>
          <a:prstGeom prst="rect">
            <a:avLst/>
          </a:prstGeom>
          <a:ln>
            <a:solidFill>
              <a:srgbClr val="122C5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575" y="1404666"/>
            <a:ext cx="2476800" cy="5040000"/>
          </a:xfrm>
          <a:prstGeom prst="rect">
            <a:avLst/>
          </a:prstGeom>
          <a:ln>
            <a:solidFill>
              <a:srgbClr val="122C5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757655" y="1405155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①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31236" y="1314180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②</a:t>
            </a:r>
            <a:endParaRPr lang="en-US" altLang="ko-KR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40735" y="1403270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③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50135" y="2411728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④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6278" y="3218515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⑤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6277" y="5031875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⑥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18561" y="1491637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⑦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10349" y="3387688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⑧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08718" y="5170685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⑨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95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4123" y="240268"/>
            <a:ext cx="9875520" cy="1356360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09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</a:t>
            </a:r>
            <a:r>
              <a:rPr lang="ko-KR" altLang="en-US" sz="3600" b="1" dirty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600" dirty="0" err="1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데스크플로우</a:t>
            </a:r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차드</a:t>
            </a:r>
            <a:endParaRPr lang="ko-KR" altLang="en-US" sz="3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98705" y="1722847"/>
            <a:ext cx="1325226" cy="738775"/>
          </a:xfrm>
          <a:prstGeom prst="roundRect">
            <a:avLst>
              <a:gd name="adj" fmla="val 50000"/>
            </a:avLst>
          </a:prstGeom>
          <a:solidFill>
            <a:srgbClr val="DC8E2C"/>
          </a:solidFill>
          <a:ln>
            <a:solidFill>
              <a:srgbClr val="DC8E2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시작</a:t>
            </a:r>
            <a:endParaRPr lang="ko-KR" altLang="en-US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98705" y="2973615"/>
            <a:ext cx="1451438" cy="698843"/>
          </a:xfrm>
          <a:prstGeom prst="rect">
            <a:avLst/>
          </a:prstGeom>
          <a:solidFill>
            <a:srgbClr val="DC8E2C"/>
          </a:solidFill>
          <a:ln>
            <a:solidFill>
              <a:srgbClr val="DC8E2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메인화면</a:t>
            </a:r>
            <a:r>
              <a:rPr lang="ko-KR" altLang="en-US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탐색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2690585" y="2954565"/>
            <a:ext cx="2019391" cy="698843"/>
          </a:xfrm>
          <a:prstGeom prst="diamond">
            <a:avLst/>
          </a:prstGeom>
          <a:solidFill>
            <a:srgbClr val="DC8E2C"/>
          </a:solidFill>
          <a:ln>
            <a:solidFill>
              <a:srgbClr val="DC8E2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90585" y="4189003"/>
            <a:ext cx="2019391" cy="698843"/>
          </a:xfrm>
          <a:prstGeom prst="rect">
            <a:avLst/>
          </a:prstGeom>
          <a:solidFill>
            <a:srgbClr val="DC8E2C"/>
          </a:solidFill>
          <a:ln>
            <a:solidFill>
              <a:srgbClr val="DC8E2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339523" y="2954568"/>
            <a:ext cx="1451431" cy="698841"/>
          </a:xfrm>
          <a:prstGeom prst="rect">
            <a:avLst/>
          </a:prstGeom>
          <a:solidFill>
            <a:srgbClr val="DC8E2C"/>
          </a:solidFill>
          <a:ln>
            <a:solidFill>
              <a:srgbClr val="DC8E2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숙소탐색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458601" y="2954567"/>
            <a:ext cx="1451431" cy="698841"/>
          </a:xfrm>
          <a:prstGeom prst="rect">
            <a:avLst/>
          </a:prstGeom>
          <a:solidFill>
            <a:srgbClr val="DC8E2C"/>
          </a:solidFill>
          <a:ln>
            <a:solidFill>
              <a:srgbClr val="DC8E2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숙소정보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753152" y="4189003"/>
            <a:ext cx="1451431" cy="698841"/>
          </a:xfrm>
          <a:prstGeom prst="rect">
            <a:avLst/>
          </a:prstGeom>
          <a:solidFill>
            <a:srgbClr val="DC8E2C"/>
          </a:solidFill>
          <a:ln>
            <a:solidFill>
              <a:srgbClr val="DC8E2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숙소예약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9816254" y="5445940"/>
            <a:ext cx="1325226" cy="738775"/>
          </a:xfrm>
          <a:prstGeom prst="roundRect">
            <a:avLst>
              <a:gd name="adj" fmla="val 50000"/>
            </a:avLst>
          </a:prstGeom>
          <a:solidFill>
            <a:srgbClr val="DC8E2C"/>
          </a:solidFill>
          <a:ln>
            <a:solidFill>
              <a:srgbClr val="DC8E2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종료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다이아몬드 36"/>
          <p:cNvSpPr/>
          <p:nvPr/>
        </p:nvSpPr>
        <p:spPr>
          <a:xfrm>
            <a:off x="9482429" y="2954565"/>
            <a:ext cx="2019391" cy="698843"/>
          </a:xfrm>
          <a:prstGeom prst="diamond">
            <a:avLst/>
          </a:prstGeom>
          <a:solidFill>
            <a:srgbClr val="DC8E2C"/>
          </a:solidFill>
          <a:ln>
            <a:solidFill>
              <a:srgbClr val="DC8E2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숙소</a:t>
            </a:r>
            <a:endParaRPr lang="en-US" altLang="ko-KR" dirty="0" smtClean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결정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1257300" y="2518772"/>
            <a:ext cx="0" cy="357778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2145393" y="3323037"/>
            <a:ext cx="400947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4786176" y="3323037"/>
            <a:ext cx="400947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6924304" y="3323037"/>
            <a:ext cx="400947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9034383" y="3323037"/>
            <a:ext cx="400947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3733800" y="3755025"/>
            <a:ext cx="0" cy="357778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10515600" y="3755025"/>
            <a:ext cx="0" cy="357778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10515600" y="5021194"/>
            <a:ext cx="0" cy="357778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2" name="꺾인 연결선 51"/>
          <p:cNvCxnSpPr/>
          <p:nvPr/>
        </p:nvCxnSpPr>
        <p:spPr>
          <a:xfrm rot="10800000">
            <a:off x="2402517" y="3543209"/>
            <a:ext cx="192818" cy="995216"/>
          </a:xfrm>
          <a:prstGeom prst="bentConnector2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55" name="TextBox 54"/>
          <p:cNvSpPr txBox="1"/>
          <p:nvPr/>
        </p:nvSpPr>
        <p:spPr>
          <a:xfrm>
            <a:off x="4452275" y="2769899"/>
            <a:ext cx="707245" cy="369332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ES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550966" y="3700801"/>
            <a:ext cx="603050" cy="369332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NO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59" name="꺾인 연결선 58"/>
          <p:cNvCxnSpPr/>
          <p:nvPr/>
        </p:nvCxnSpPr>
        <p:spPr>
          <a:xfrm rot="16200000" flipH="1" flipV="1">
            <a:off x="8278679" y="570861"/>
            <a:ext cx="3" cy="4426886"/>
          </a:xfrm>
          <a:prstGeom prst="bentConnector3">
            <a:avLst>
              <a:gd name="adj1" fmla="val -7620000000"/>
            </a:avLst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2" name="TextBox 61"/>
          <p:cNvSpPr txBox="1"/>
          <p:nvPr/>
        </p:nvSpPr>
        <p:spPr>
          <a:xfrm>
            <a:off x="9965585" y="2005799"/>
            <a:ext cx="603050" cy="369332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NO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757442" y="3720376"/>
            <a:ext cx="707245" cy="369332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YES</a:t>
            </a:r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7" name="꺾인 연결선 6"/>
          <p:cNvCxnSpPr>
            <a:stCxn id="30" idx="3"/>
            <a:endCxn id="32" idx="2"/>
          </p:cNvCxnSpPr>
          <p:nvPr/>
        </p:nvCxnSpPr>
        <p:spPr>
          <a:xfrm flipV="1">
            <a:off x="4709976" y="3653409"/>
            <a:ext cx="1355263" cy="885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10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9350" y="2359742"/>
            <a:ext cx="4979042" cy="31629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" t="7700" r="1007" b="23555"/>
          <a:stretch/>
        </p:blipFill>
        <p:spPr>
          <a:xfrm>
            <a:off x="6043893" y="4051764"/>
            <a:ext cx="1976554" cy="1251391"/>
          </a:xfrm>
          <a:custGeom>
            <a:avLst/>
            <a:gdLst>
              <a:gd name="connsiteX0" fmla="*/ 208569 w 1976554"/>
              <a:gd name="connsiteY0" fmla="*/ 0 h 1251391"/>
              <a:gd name="connsiteX1" fmla="*/ 1767985 w 1976554"/>
              <a:gd name="connsiteY1" fmla="*/ 0 h 1251391"/>
              <a:gd name="connsiteX2" fmla="*/ 1976554 w 1976554"/>
              <a:gd name="connsiteY2" fmla="*/ 208569 h 1251391"/>
              <a:gd name="connsiteX3" fmla="*/ 1976554 w 1976554"/>
              <a:gd name="connsiteY3" fmla="*/ 1042822 h 1251391"/>
              <a:gd name="connsiteX4" fmla="*/ 1767985 w 1976554"/>
              <a:gd name="connsiteY4" fmla="*/ 1251391 h 1251391"/>
              <a:gd name="connsiteX5" fmla="*/ 208569 w 1976554"/>
              <a:gd name="connsiteY5" fmla="*/ 1251391 h 1251391"/>
              <a:gd name="connsiteX6" fmla="*/ 0 w 1976554"/>
              <a:gd name="connsiteY6" fmla="*/ 1042822 h 1251391"/>
              <a:gd name="connsiteX7" fmla="*/ 0 w 1976554"/>
              <a:gd name="connsiteY7" fmla="*/ 208569 h 1251391"/>
              <a:gd name="connsiteX8" fmla="*/ 208569 w 1976554"/>
              <a:gd name="connsiteY8" fmla="*/ 0 h 125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6554" h="1251391">
                <a:moveTo>
                  <a:pt x="208569" y="0"/>
                </a:moveTo>
                <a:lnTo>
                  <a:pt x="1767985" y="0"/>
                </a:lnTo>
                <a:cubicBezTo>
                  <a:pt x="1883174" y="0"/>
                  <a:pt x="1976554" y="93380"/>
                  <a:pt x="1976554" y="208569"/>
                </a:cubicBezTo>
                <a:lnTo>
                  <a:pt x="1976554" y="1042822"/>
                </a:lnTo>
                <a:cubicBezTo>
                  <a:pt x="1976554" y="1158011"/>
                  <a:pt x="1883174" y="1251391"/>
                  <a:pt x="1767985" y="1251391"/>
                </a:cubicBezTo>
                <a:lnTo>
                  <a:pt x="208569" y="1251391"/>
                </a:lnTo>
                <a:cubicBezTo>
                  <a:pt x="93380" y="1251391"/>
                  <a:pt x="0" y="1158011"/>
                  <a:pt x="0" y="1042822"/>
                </a:cubicBezTo>
                <a:lnTo>
                  <a:pt x="0" y="208569"/>
                </a:lnTo>
                <a:cubicBezTo>
                  <a:pt x="0" y="93380"/>
                  <a:pt x="93380" y="0"/>
                  <a:pt x="208569" y="0"/>
                </a:cubicBezTo>
                <a:close/>
              </a:path>
            </a:pathLst>
          </a:custGeom>
        </p:spPr>
      </p:pic>
      <p:sp>
        <p:nvSpPr>
          <p:cNvPr id="9" name="모서리가 둥근 직사각형 8"/>
          <p:cNvSpPr/>
          <p:nvPr/>
        </p:nvSpPr>
        <p:spPr>
          <a:xfrm>
            <a:off x="3711067" y="2582359"/>
            <a:ext cx="1976554" cy="1251391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020011" y="2582359"/>
            <a:ext cx="1976554" cy="1251391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711067" y="4051763"/>
            <a:ext cx="1976554" cy="1251391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88809" y="2148207"/>
            <a:ext cx="938527" cy="948899"/>
          </a:xfrm>
          <a:prstGeom prst="ellipse">
            <a:avLst/>
          </a:prstGeom>
          <a:solidFill>
            <a:srgbClr val="DC8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984671" y="2151747"/>
            <a:ext cx="938527" cy="948899"/>
          </a:xfrm>
          <a:prstGeom prst="ellipse">
            <a:avLst/>
          </a:prstGeom>
          <a:solidFill>
            <a:srgbClr val="122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1668" y="4231430"/>
            <a:ext cx="3079740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 smtClean="0">
                <a:latin typeface="+mn-ea"/>
              </a:rPr>
              <a:t>맑은고딕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Font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SansSerif" panose="00000400000000000000" pitchFamily="2" charset="2"/>
              </a:rPr>
              <a:t>Sans-Serif Font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9920" y="3289100"/>
            <a:ext cx="2379475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3000" b="1" dirty="0" smtClean="0">
                <a:ln/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대표</a:t>
            </a:r>
            <a:r>
              <a:rPr lang="en-US" altLang="ko-KR" sz="3000" b="1" dirty="0" smtClean="0">
                <a:ln/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color</a:t>
            </a:r>
            <a:endParaRPr lang="ko-KR" altLang="en-US" sz="3000" b="1" dirty="0">
              <a:ln/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9981" y="5505129"/>
            <a:ext cx="2379475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3000" b="1" dirty="0" smtClean="0">
                <a:ln/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font</a:t>
            </a:r>
            <a:endParaRPr lang="ko-KR" altLang="en-US" sz="3000" b="1" dirty="0">
              <a:ln/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59528" y="1491410"/>
            <a:ext cx="2868022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3000" b="1" dirty="0" smtClean="0">
                <a:ln/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logo</a:t>
            </a:r>
            <a:endParaRPr lang="ko-KR" altLang="en-US" sz="3000" b="1" dirty="0">
              <a:ln/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36866" y="243778"/>
            <a:ext cx="9875520" cy="1356360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</a:t>
            </a:r>
            <a:r>
              <a:rPr lang="ko-KR" altLang="en-US" sz="3600" b="1" dirty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스타일가이드</a:t>
            </a:r>
            <a:endParaRPr lang="ko-KR" altLang="en-US" sz="3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660" y="5503343"/>
            <a:ext cx="320350" cy="320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646" y="5504423"/>
            <a:ext cx="307483" cy="3074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646" y="4995233"/>
            <a:ext cx="263530" cy="2635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121" y="2684531"/>
            <a:ext cx="1358911" cy="79510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486" y="2160469"/>
            <a:ext cx="1299900" cy="49107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69" y="5393939"/>
            <a:ext cx="436231" cy="43623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477" y="4420263"/>
            <a:ext cx="406349" cy="40634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258" y="4440677"/>
            <a:ext cx="406349" cy="40634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096" y="4421923"/>
            <a:ext cx="406349" cy="40634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862614" y="3847809"/>
            <a:ext cx="2868022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3000" b="1" dirty="0" smtClean="0">
                <a:ln/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icon</a:t>
            </a:r>
            <a:endParaRPr lang="ko-KR" altLang="en-US" sz="3000" b="1" dirty="0">
              <a:ln/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69" y="4914632"/>
            <a:ext cx="406349" cy="40634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258" y="4954338"/>
            <a:ext cx="406349" cy="40634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539" y="2160469"/>
            <a:ext cx="1251391" cy="135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1218" y="253533"/>
            <a:ext cx="9875520" cy="1356360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11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</a:t>
            </a:r>
            <a:r>
              <a:rPr lang="ko-KR" altLang="en-US" sz="3600" b="1" dirty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600" dirty="0" err="1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디자인시안</a:t>
            </a:r>
            <a:endParaRPr lang="ko-KR" altLang="en-US" sz="3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8054" y="2935220"/>
            <a:ext cx="3549721" cy="29731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280" y="3230880"/>
            <a:ext cx="1990560" cy="2812060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3419797" y="1787327"/>
            <a:ext cx="5798011" cy="4255613"/>
            <a:chOff x="3604259" y="1749471"/>
            <a:chExt cx="5798011" cy="425561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4259" y="1749471"/>
              <a:ext cx="5798011" cy="425561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27157" y="1968546"/>
              <a:ext cx="5163503" cy="3205434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l="1067" t="2253" r="3204" b="35080"/>
          <a:stretch/>
        </p:blipFill>
        <p:spPr>
          <a:xfrm>
            <a:off x="944880" y="2926080"/>
            <a:ext cx="2049752" cy="2987040"/>
          </a:xfrm>
          <a:custGeom>
            <a:avLst/>
            <a:gdLst>
              <a:gd name="connsiteX0" fmla="*/ 73258 w 2049752"/>
              <a:gd name="connsiteY0" fmla="*/ 0 h 2987040"/>
              <a:gd name="connsiteX1" fmla="*/ 1976494 w 2049752"/>
              <a:gd name="connsiteY1" fmla="*/ 0 h 2987040"/>
              <a:gd name="connsiteX2" fmla="*/ 2049752 w 2049752"/>
              <a:gd name="connsiteY2" fmla="*/ 73258 h 2987040"/>
              <a:gd name="connsiteX3" fmla="*/ 2049752 w 2049752"/>
              <a:gd name="connsiteY3" fmla="*/ 2913782 h 2987040"/>
              <a:gd name="connsiteX4" fmla="*/ 1976494 w 2049752"/>
              <a:gd name="connsiteY4" fmla="*/ 2987040 h 2987040"/>
              <a:gd name="connsiteX5" fmla="*/ 73258 w 2049752"/>
              <a:gd name="connsiteY5" fmla="*/ 2987040 h 2987040"/>
              <a:gd name="connsiteX6" fmla="*/ 0 w 2049752"/>
              <a:gd name="connsiteY6" fmla="*/ 2913782 h 2987040"/>
              <a:gd name="connsiteX7" fmla="*/ 0 w 2049752"/>
              <a:gd name="connsiteY7" fmla="*/ 73258 h 2987040"/>
              <a:gd name="connsiteX8" fmla="*/ 73258 w 2049752"/>
              <a:gd name="connsiteY8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9752" h="2987040">
                <a:moveTo>
                  <a:pt x="73258" y="0"/>
                </a:moveTo>
                <a:lnTo>
                  <a:pt x="1976494" y="0"/>
                </a:lnTo>
                <a:cubicBezTo>
                  <a:pt x="2016953" y="0"/>
                  <a:pt x="2049752" y="32799"/>
                  <a:pt x="2049752" y="73258"/>
                </a:cubicBezTo>
                <a:lnTo>
                  <a:pt x="2049752" y="2913782"/>
                </a:lnTo>
                <a:cubicBezTo>
                  <a:pt x="2049752" y="2954241"/>
                  <a:pt x="2016953" y="2987040"/>
                  <a:pt x="1976494" y="2987040"/>
                </a:cubicBezTo>
                <a:lnTo>
                  <a:pt x="73258" y="2987040"/>
                </a:lnTo>
                <a:cubicBezTo>
                  <a:pt x="32799" y="2987040"/>
                  <a:pt x="0" y="2954241"/>
                  <a:pt x="0" y="2913782"/>
                </a:cubicBezTo>
                <a:lnTo>
                  <a:pt x="0" y="73258"/>
                </a:lnTo>
                <a:cubicBezTo>
                  <a:pt x="0" y="32799"/>
                  <a:pt x="32799" y="0"/>
                  <a:pt x="73258" y="0"/>
                </a:cubicBezTo>
                <a:close/>
              </a:path>
            </a:pathLst>
          </a:cu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/>
          <a:srcRect l="3460" t="27055" r="2316" b="103"/>
          <a:stretch/>
        </p:blipFill>
        <p:spPr>
          <a:xfrm>
            <a:off x="9725025" y="3619500"/>
            <a:ext cx="1162050" cy="2051685"/>
          </a:xfrm>
          <a:custGeom>
            <a:avLst/>
            <a:gdLst>
              <a:gd name="connsiteX0" fmla="*/ 0 w 1153915"/>
              <a:gd name="connsiteY0" fmla="*/ 0 h 2026920"/>
              <a:gd name="connsiteX1" fmla="*/ 1153915 w 1153915"/>
              <a:gd name="connsiteY1" fmla="*/ 0 h 2026920"/>
              <a:gd name="connsiteX2" fmla="*/ 1153915 w 1153915"/>
              <a:gd name="connsiteY2" fmla="*/ 2026920 h 2026920"/>
              <a:gd name="connsiteX3" fmla="*/ 0 w 1153915"/>
              <a:gd name="connsiteY3" fmla="*/ 2026920 h 202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915" h="2026920">
                <a:moveTo>
                  <a:pt x="0" y="0"/>
                </a:moveTo>
                <a:lnTo>
                  <a:pt x="1153915" y="0"/>
                </a:lnTo>
                <a:lnTo>
                  <a:pt x="1153915" y="2026920"/>
                </a:lnTo>
                <a:lnTo>
                  <a:pt x="0" y="2026920"/>
                </a:lnTo>
                <a:close/>
              </a:path>
            </a:pathLst>
          </a:custGeom>
        </p:spPr>
      </p:pic>
      <p:sp>
        <p:nvSpPr>
          <p:cNvPr id="3" name="직사각형 2">
            <a:hlinkClick r:id="rId9"/>
          </p:cNvPr>
          <p:cNvSpPr/>
          <p:nvPr/>
        </p:nvSpPr>
        <p:spPr>
          <a:xfrm>
            <a:off x="376767" y="6220679"/>
            <a:ext cx="6572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http://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qufdl063.dothome.co.kr/coding/a1hotel.html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41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35782" y="2226847"/>
            <a:ext cx="5852165" cy="4444180"/>
          </a:xfr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endParaRPr lang="en-US" altLang="ko-KR" dirty="0" smtClean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ko-KR" altLang="en-US" dirty="0" err="1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경원재</a:t>
            </a:r>
            <a:r>
              <a:rPr lang="ko-KR" altLang="en-US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앰배서더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인천은 특급 호텔 서비스가 접목된 </a:t>
            </a:r>
            <a:r>
              <a:rPr lang="en-US" altLang="ko-KR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성급 </a:t>
            </a:r>
            <a:r>
              <a:rPr lang="ko-KR" altLang="en-US" dirty="0" err="1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한옥호텔입니다</a:t>
            </a:r>
            <a:r>
              <a:rPr lang="en-US" altLang="ko-KR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호텔은</a:t>
            </a:r>
            <a:r>
              <a:rPr lang="en-US" altLang="ko-KR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한국의 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멋과 맛을 경험할 수 있는 한식당</a:t>
            </a:r>
            <a:r>
              <a:rPr lang="en-US" altLang="ko-KR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웅장한 한옥 느낌의 회의실 및 연회장 그리고 넓은 야외 마당을 </a:t>
            </a:r>
            <a:r>
              <a:rPr lang="ko-KR" altLang="en-US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갖추었습니다</a:t>
            </a:r>
            <a:r>
              <a:rPr lang="en-US" altLang="ko-KR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한복 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입기</a:t>
            </a:r>
            <a:r>
              <a:rPr lang="en-US" altLang="ko-KR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전통놀이 체험 등 한국의 전통문화를 경험할 수 있는 다양한 서비스도 제공합니다</a:t>
            </a:r>
            <a:r>
              <a:rPr lang="en-US" altLang="ko-KR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홈페이지 </a:t>
            </a:r>
            <a:r>
              <a:rPr lang="ko-KR" altLang="en-US" dirty="0" err="1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리뉴얼을</a:t>
            </a:r>
            <a:r>
              <a:rPr lang="ko-KR" altLang="en-US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통해 </a:t>
            </a:r>
            <a:r>
              <a:rPr lang="ko-KR" altLang="en-US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대한민국 최첨단 국제도시 인천 송도의 현대적인 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빌딩 숲 속에서 고풍스러운 전통미를 뽐내며 장관을 연출하는 </a:t>
            </a:r>
            <a:r>
              <a:rPr lang="ko-KR" altLang="en-US" dirty="0" err="1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경원재</a:t>
            </a:r>
            <a:r>
              <a:rPr lang="ko-KR" altLang="en-US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앰배서더</a:t>
            </a:r>
            <a:r>
              <a:rPr lang="ko-KR" altLang="en-US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인천의 매력을 보여줄 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 있으며 소비자들에게 한걸음 더 </a:t>
            </a:r>
            <a:r>
              <a:rPr lang="ko-KR" altLang="en-US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가까이 다가갈 수 있디</a:t>
            </a:r>
            <a:r>
              <a:rPr lang="en-US" altLang="ko-KR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34834" y="250669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01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기획의도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54" y="667795"/>
            <a:ext cx="3211419" cy="1879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2" y="1811222"/>
            <a:ext cx="4833157" cy="457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7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34834" y="250669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02</a:t>
            </a:r>
            <a:r>
              <a:rPr lang="en-US" altLang="ko-KR" sz="40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</a:t>
            </a:r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사이트 </a:t>
            </a:r>
            <a:r>
              <a:rPr lang="ko-KR" altLang="en-US" sz="4000" dirty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</a:t>
            </a:r>
          </a:p>
        </p:txBody>
      </p:sp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41579" y="1556856"/>
            <a:ext cx="3600000" cy="2880000"/>
          </a:xfrm>
          <a:prstGeom prst="rect">
            <a:avLst/>
          </a:prstGeom>
          <a:ln>
            <a:solidFill>
              <a:srgbClr val="122C5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048324" y="1556856"/>
            <a:ext cx="3600000" cy="2880000"/>
          </a:xfrm>
          <a:prstGeom prst="rect">
            <a:avLst/>
          </a:prstGeom>
          <a:ln>
            <a:solidFill>
              <a:srgbClr val="122C51"/>
            </a:solidFill>
          </a:ln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94951" y="1556856"/>
            <a:ext cx="3600000" cy="2880000"/>
          </a:xfrm>
          <a:prstGeom prst="rect">
            <a:avLst/>
          </a:prstGeom>
          <a:ln>
            <a:solidFill>
              <a:srgbClr val="122C5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41579" y="4617258"/>
            <a:ext cx="102643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화면에  이미지를 무리하게 맞추어 화질이 무너져 심미성을 해치고 있다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메뉴가 하단에 있어 한번에 정보를 찾아 들어가기 힘들다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이미지에 초점을 맞추다 보니 텍스트 정보가 부족하다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SNS(</a:t>
            </a:r>
            <a:r>
              <a:rPr lang="ko-KR" altLang="en-US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인스타그램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페이스북 등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보유하고 있으나 배너가 있지 않아 다채로운 정보검색에 불편함이 있다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30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389" y="247959"/>
            <a:ext cx="9875520" cy="1356360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02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</a:t>
            </a:r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벤치마킹</a:t>
            </a:r>
            <a:endParaRPr lang="ko-KR" altLang="en-US" sz="3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3269" y="1489421"/>
            <a:ext cx="9875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상단을 심플하게 하여 보기 </a:t>
            </a:r>
            <a:r>
              <a:rPr lang="ko-KR" altLang="en-US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가독성을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높였다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대형배너를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통해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호텔을 알리고 하단에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상세 정보를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보여준다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여백과 그리드의 통일된 디자인으로 </a:t>
            </a:r>
            <a:r>
              <a:rPr lang="ko-KR" altLang="en-US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가독성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향상하였다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3848"/>
          <a:stretch/>
        </p:blipFill>
        <p:spPr>
          <a:xfrm>
            <a:off x="767869" y="2638621"/>
            <a:ext cx="2949700" cy="3792025"/>
          </a:xfrm>
          <a:prstGeom prst="rect">
            <a:avLst/>
          </a:prstGeom>
          <a:ln>
            <a:solidFill>
              <a:srgbClr val="122C5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700" y="2638622"/>
            <a:ext cx="3007175" cy="3792025"/>
          </a:xfrm>
          <a:prstGeom prst="rect">
            <a:avLst/>
          </a:prstGeom>
          <a:ln>
            <a:solidFill>
              <a:srgbClr val="122C51"/>
            </a:solidFill>
          </a:ln>
        </p:spPr>
      </p:pic>
      <p:pic>
        <p:nvPicPr>
          <p:cNvPr id="12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tretch/>
        </p:blipFill>
        <p:spPr>
          <a:xfrm>
            <a:off x="7475006" y="2638621"/>
            <a:ext cx="4282609" cy="3792025"/>
          </a:xfrm>
          <a:prstGeom prst="rect">
            <a:avLst/>
          </a:prstGeom>
          <a:ln>
            <a:solidFill>
              <a:srgbClr val="122C51"/>
            </a:solidFill>
          </a:ln>
        </p:spPr>
      </p:pic>
    </p:spTree>
    <p:extLst>
      <p:ext uri="{BB962C8B-B14F-4D97-AF65-F5344CB8AC3E}">
        <p14:creationId xmlns:p14="http://schemas.microsoft.com/office/powerpoint/2010/main" val="88658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4834" y="250669"/>
            <a:ext cx="9875520" cy="1356360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03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600" dirty="0" err="1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사용자분석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페르소나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9200" y="3495511"/>
            <a:ext cx="3200245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30"/>
              </a:spcBef>
            </a:pPr>
            <a:r>
              <a:rPr lang="ko-KR" altLang="en-US" sz="24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신은경</a:t>
            </a:r>
            <a:endParaRPr lang="en-US" altLang="ko-KR" sz="2400" b="1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성별 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여</a:t>
            </a:r>
            <a:endParaRPr lang="en-US" altLang="ko-KR" sz="16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나이  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:37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</a:t>
            </a:r>
            <a:endParaRPr lang="en-US" altLang="ko-KR" sz="16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거주지 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서울</a:t>
            </a:r>
            <a:endParaRPr lang="en-US" altLang="ko-KR" sz="16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가족  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부모님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여동생</a:t>
            </a:r>
            <a:endParaRPr lang="en-US" altLang="ko-KR" sz="16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취미 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공연관람 독서</a:t>
            </a:r>
            <a:endParaRPr lang="en-US" altLang="ko-KR" sz="16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소득수준 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월 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450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만원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1/2 액자 7"/>
          <p:cNvSpPr/>
          <p:nvPr/>
        </p:nvSpPr>
        <p:spPr>
          <a:xfrm>
            <a:off x="3719445" y="1576646"/>
            <a:ext cx="7586730" cy="180975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4775" y="2098908"/>
            <a:ext cx="76931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신은경씨는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조용한 성격이지만 주변에 사람을 잘 챙겨주며 타인의 말을 잘들어 준다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 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새로운 경험</a:t>
            </a:r>
            <a:endParaRPr lang="en-US" altLang="ko-KR" sz="14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나 환경을 좋아하면서도 안정적이며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평온한 것들을 좋아한다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현재 남자친구와 결혼준비를 하고 </a:t>
            </a:r>
            <a:endParaRPr lang="en-US" altLang="ko-KR" sz="14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있으며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결혼 전 가족들과 함께  여행갈 만한 가까운 곳과 함께 상견례 할 장소를 알아보고 있다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13" name="1/2 액자 12"/>
          <p:cNvSpPr/>
          <p:nvPr/>
        </p:nvSpPr>
        <p:spPr>
          <a:xfrm>
            <a:off x="3719445" y="3012749"/>
            <a:ext cx="7586730" cy="180975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14775" y="3669663"/>
            <a:ext cx="4859022" cy="1449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30"/>
              </a:spcAft>
            </a:pP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결혼에 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대한 부담이 심해지고 있어 가끔 잠을 이루지 못한다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spcAft>
                <a:spcPts val="130"/>
              </a:spcAft>
            </a:pP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스트레스가 쌓이는 요즘 일탈을 하고싶다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spcAft>
                <a:spcPts val="130"/>
              </a:spcAft>
            </a:pP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현재 같이 살던 부모님 집에서 나와 남자친구와 동거 중 이다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spcAft>
                <a:spcPts val="130"/>
              </a:spcAft>
            </a:pP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주변사람들에게 공연 작품에 대해 추천하는 것을 좋아한다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spcAft>
                <a:spcPts val="130"/>
              </a:spcAft>
            </a:pP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여행을 가기 전에는 사전조사를 꼼꼼히 하는 편이다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spcAft>
                <a:spcPts val="130"/>
              </a:spcAft>
            </a:pP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자기 전에 읽는 소설을 보며  스트레스를 푼다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15" name="1/2 액자 14"/>
          <p:cNvSpPr/>
          <p:nvPr/>
        </p:nvSpPr>
        <p:spPr>
          <a:xfrm>
            <a:off x="3719445" y="5236559"/>
            <a:ext cx="3724275" cy="17145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1/2 액자 15"/>
          <p:cNvSpPr/>
          <p:nvPr/>
        </p:nvSpPr>
        <p:spPr>
          <a:xfrm>
            <a:off x="7581900" y="5221925"/>
            <a:ext cx="3724275" cy="17145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14775" y="5868933"/>
            <a:ext cx="339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가족들과 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함께 여행하고 싶다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한번에 모든 것을 해결 하고 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싶다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altLang="ko-KR" sz="14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14297" y="5788446"/>
            <a:ext cx="3390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공연관람은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얼마나 자주 하나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</a:p>
          <a:p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여행 사전조사 시 무엇을 중점으로 보나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</a:p>
          <a:p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결혼식은 어디서 진행하고 싶은지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  <a:endParaRPr lang="en-US" altLang="ko-KR" sz="14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9" name="Picture 2" descr="무료 사진 흰 벽에 앉아 아름 다운 쾌활 한 여자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0" b="39960"/>
          <a:stretch/>
        </p:blipFill>
        <p:spPr bwMode="auto">
          <a:xfrm>
            <a:off x="519200" y="1486765"/>
            <a:ext cx="2900276" cy="21730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914775" y="1692072"/>
            <a:ext cx="1523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 w="0"/>
                <a:solidFill>
                  <a:srgbClr val="DC8E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lang="ko-KR" altLang="en-US" b="1" dirty="0">
                <a:ln w="0"/>
                <a:solidFill>
                  <a:srgbClr val="DC8E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가족과 함께</a:t>
            </a:r>
            <a:r>
              <a:rPr lang="en-US" altLang="ko-KR" b="1" dirty="0">
                <a:ln w="0"/>
                <a:solidFill>
                  <a:srgbClr val="DC8E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14775" y="3244334"/>
            <a:ext cx="3956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DC8E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F_다이어리" panose="02000503000000000000" pitchFamily="2" charset="-127"/>
                <a:ea typeface="EF_다이어리" panose="02000503000000000000" pitchFamily="2" charset="-127"/>
              </a:rPr>
              <a:t>Behavior / Attitude / pain point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14775" y="5370802"/>
            <a:ext cx="870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DC8E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F_다이어리" panose="02000503000000000000" pitchFamily="2" charset="-127"/>
                <a:ea typeface="EF_다이어리" panose="02000503000000000000" pitchFamily="2" charset="-127"/>
              </a:rPr>
              <a:t>Goals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714297" y="5364628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DC8E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F_다이어리" panose="02000503000000000000" pitchFamily="2" charset="-127"/>
                <a:ea typeface="EF_다이어리" panose="02000503000000000000" pitchFamily="2" charset="-127"/>
              </a:rPr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246867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823" y="268372"/>
            <a:ext cx="9875520" cy="1356360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04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</a:t>
            </a:r>
            <a:r>
              <a:rPr lang="ko-KR" altLang="en-US" sz="3600" dirty="0" err="1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컨셉도출</a:t>
            </a:r>
            <a:endParaRPr lang="ko-KR" altLang="en-US" sz="3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4541" y="1629038"/>
            <a:ext cx="891141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현대적인 </a:t>
            </a:r>
            <a:r>
              <a:rPr lang="ko-KR" altLang="en-US" sz="3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빌딩 숲 속에서 고풍스런 전통미를 </a:t>
            </a:r>
            <a:r>
              <a:rPr lang="ko-KR" altLang="en-US" sz="32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가진 </a:t>
            </a:r>
            <a:endParaRPr lang="en-US" altLang="ko-KR" sz="3200" b="1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가장 한국적이며 세계적인 </a:t>
            </a:r>
            <a:r>
              <a:rPr lang="en-US" altLang="ko-KR" sz="32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sz="32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성급 </a:t>
            </a:r>
            <a:r>
              <a:rPr lang="ko-KR" altLang="en-US" sz="3200" b="1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한옥호텔</a:t>
            </a:r>
            <a:r>
              <a:rPr lang="en-US" altLang="ko-KR" sz="32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3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70284" y="3974345"/>
            <a:ext cx="3391592" cy="1579418"/>
          </a:xfrm>
          <a:prstGeom prst="roundRect">
            <a:avLst/>
          </a:prstGeom>
          <a:solidFill>
            <a:srgbClr val="122C5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고풍스러운</a:t>
            </a:r>
            <a:endParaRPr lang="en-US" altLang="ko-KR" b="1" dirty="0" smtClean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Traditional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4371799" y="3974345"/>
            <a:ext cx="3391592" cy="1579418"/>
          </a:xfrm>
          <a:prstGeom prst="roundRect">
            <a:avLst/>
          </a:prstGeom>
          <a:solidFill>
            <a:srgbClr val="DC8E2C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세계적인</a:t>
            </a:r>
            <a:endParaRPr lang="en-US" altLang="ko-KR" sz="3600" dirty="0" smtClean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universal</a:t>
            </a:r>
            <a:endParaRPr lang="ko-KR" altLang="en-US" sz="2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173315" y="3974345"/>
            <a:ext cx="3391592" cy="1579418"/>
          </a:xfrm>
          <a:prstGeom prst="roundRect">
            <a:avLst/>
          </a:prstGeom>
          <a:solidFill>
            <a:srgbClr val="122C5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특급 서비스</a:t>
            </a:r>
            <a:endParaRPr lang="en-US" altLang="ko-KR" sz="3600" dirty="0" smtClean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ko-KR" sz="2400" b="1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express</a:t>
            </a:r>
            <a:r>
              <a:rPr lang="ko-KR" altLang="ko-KR" sz="2400" b="1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ko-KR" sz="2400" b="1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service</a:t>
            </a:r>
            <a:endParaRPr lang="ko-KR" altLang="ko-KR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83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1700" y="241538"/>
            <a:ext cx="9875520" cy="1356360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05 | </a:t>
            </a:r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정보구조설계</a:t>
            </a:r>
            <a:endParaRPr lang="ko-KR" altLang="en-US" sz="3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순서도: 대체 처리 4"/>
          <p:cNvSpPr/>
          <p:nvPr/>
        </p:nvSpPr>
        <p:spPr>
          <a:xfrm>
            <a:off x="312881" y="2788055"/>
            <a:ext cx="1629296" cy="498763"/>
          </a:xfrm>
          <a:prstGeom prst="flowChartAlternateProcess">
            <a:avLst/>
          </a:prstGeom>
          <a:solidFill>
            <a:srgbClr val="DC8E2C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HOME</a:t>
            </a:r>
            <a:endParaRPr lang="ko-KR" altLang="en-US" sz="1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순서도: 대체 처리 5"/>
          <p:cNvSpPr/>
          <p:nvPr/>
        </p:nvSpPr>
        <p:spPr>
          <a:xfrm>
            <a:off x="2798848" y="2788055"/>
            <a:ext cx="1629296" cy="498763"/>
          </a:xfrm>
          <a:prstGeom prst="flowChartAlternateProcess">
            <a:avLst/>
          </a:prstGeom>
          <a:solidFill>
            <a:srgbClr val="DC8E2C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BRAND</a:t>
            </a:r>
            <a:endParaRPr lang="ko-KR" altLang="en-US" sz="1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순서도: 대체 처리 6"/>
          <p:cNvSpPr/>
          <p:nvPr/>
        </p:nvSpPr>
        <p:spPr>
          <a:xfrm>
            <a:off x="5284815" y="2788055"/>
            <a:ext cx="1629296" cy="498763"/>
          </a:xfrm>
          <a:prstGeom prst="flowChartAlternateProcess">
            <a:avLst/>
          </a:prstGeom>
          <a:solidFill>
            <a:srgbClr val="DC8E2C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ROOM</a:t>
            </a:r>
            <a:endParaRPr lang="ko-KR" altLang="en-US" sz="1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순서도: 대체 처리 7"/>
          <p:cNvSpPr/>
          <p:nvPr/>
        </p:nvSpPr>
        <p:spPr>
          <a:xfrm>
            <a:off x="7770782" y="2788055"/>
            <a:ext cx="1629296" cy="498763"/>
          </a:xfrm>
          <a:prstGeom prst="flowChartAlternateProcess">
            <a:avLst/>
          </a:prstGeom>
          <a:solidFill>
            <a:srgbClr val="DC8E2C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RESTAURANT</a:t>
            </a:r>
            <a:endParaRPr lang="ko-KR" alt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순서도: 대체 처리 8"/>
          <p:cNvSpPr/>
          <p:nvPr/>
        </p:nvSpPr>
        <p:spPr>
          <a:xfrm>
            <a:off x="10256749" y="2788055"/>
            <a:ext cx="1629296" cy="498763"/>
          </a:xfrm>
          <a:prstGeom prst="flowChartAlternateProcess">
            <a:avLst/>
          </a:prstGeom>
          <a:solidFill>
            <a:srgbClr val="DC8E2C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MEMBERSHIP</a:t>
            </a:r>
            <a:endParaRPr lang="ko-KR" alt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1" name="꺾인 연결선 10"/>
          <p:cNvCxnSpPr>
            <a:stCxn id="5" idx="0"/>
            <a:endCxn id="9" idx="0"/>
          </p:cNvCxnSpPr>
          <p:nvPr/>
        </p:nvCxnSpPr>
        <p:spPr>
          <a:xfrm rot="5400000" flipH="1" flipV="1">
            <a:off x="6099463" y="-2183879"/>
            <a:ext cx="12700" cy="9943868"/>
          </a:xfrm>
          <a:prstGeom prst="bentConnector3">
            <a:avLst>
              <a:gd name="adj1" fmla="val 1800000"/>
            </a:avLst>
          </a:pr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3" name="순서도: 대체 처리 12"/>
          <p:cNvSpPr/>
          <p:nvPr/>
        </p:nvSpPr>
        <p:spPr>
          <a:xfrm>
            <a:off x="2800809" y="3454803"/>
            <a:ext cx="1629296" cy="498763"/>
          </a:xfrm>
          <a:prstGeom prst="flowChartAlternateProcess">
            <a:avLst/>
          </a:prstGeom>
          <a:solidFill>
            <a:srgbClr val="122C5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Our story</a:t>
            </a:r>
            <a:endParaRPr lang="ko-KR" altLang="en-US" sz="1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순서도: 대체 처리 13"/>
          <p:cNvSpPr/>
          <p:nvPr/>
        </p:nvSpPr>
        <p:spPr>
          <a:xfrm>
            <a:off x="2807159" y="4079984"/>
            <a:ext cx="1629296" cy="498763"/>
          </a:xfrm>
          <a:prstGeom prst="flowChartAlternateProcess">
            <a:avLst/>
          </a:prstGeom>
          <a:solidFill>
            <a:srgbClr val="122C5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Our stores</a:t>
            </a:r>
            <a:endParaRPr lang="ko-KR" altLang="en-US" sz="1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순서도: 대체 처리 16"/>
          <p:cNvSpPr/>
          <p:nvPr/>
        </p:nvSpPr>
        <p:spPr>
          <a:xfrm>
            <a:off x="5323837" y="3454803"/>
            <a:ext cx="1629296" cy="498763"/>
          </a:xfrm>
          <a:prstGeom prst="flowChartAlternateProcess">
            <a:avLst/>
          </a:prstGeom>
          <a:solidFill>
            <a:srgbClr val="122C5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디럭스</a:t>
            </a:r>
            <a:r>
              <a:rPr lang="ko-KR" altLang="en-US" sz="16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더블</a:t>
            </a:r>
            <a:endParaRPr lang="ko-KR" altLang="en-US" sz="1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순서도: 대체 처리 17"/>
          <p:cNvSpPr/>
          <p:nvPr/>
        </p:nvSpPr>
        <p:spPr>
          <a:xfrm>
            <a:off x="5323837" y="4079986"/>
            <a:ext cx="1629296" cy="498763"/>
          </a:xfrm>
          <a:prstGeom prst="flowChartAlternateProcess">
            <a:avLst/>
          </a:prstGeom>
          <a:solidFill>
            <a:srgbClr val="122C5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디럭스</a:t>
            </a:r>
            <a:r>
              <a:rPr lang="ko-KR" altLang="en-US" sz="14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더블</a:t>
            </a:r>
            <a:endParaRPr lang="en-US" altLang="ko-KR" sz="1400" dirty="0" smtClean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&amp;</a:t>
            </a:r>
            <a:r>
              <a:rPr lang="ko-KR" altLang="en-US" sz="14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싱글</a:t>
            </a:r>
            <a:endParaRPr lang="ko-KR" alt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순서도: 대체 처리 18"/>
          <p:cNvSpPr/>
          <p:nvPr/>
        </p:nvSpPr>
        <p:spPr>
          <a:xfrm>
            <a:off x="5323837" y="4713482"/>
            <a:ext cx="1629296" cy="498763"/>
          </a:xfrm>
          <a:prstGeom prst="flowChartAlternateProcess">
            <a:avLst/>
          </a:prstGeom>
          <a:solidFill>
            <a:srgbClr val="122C5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디럭스</a:t>
            </a:r>
            <a:r>
              <a:rPr lang="ko-KR" altLang="en-US" sz="16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온돌</a:t>
            </a:r>
            <a:endParaRPr lang="ko-KR" altLang="en-US" sz="1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순서도: 대체 처리 19"/>
          <p:cNvSpPr/>
          <p:nvPr/>
        </p:nvSpPr>
        <p:spPr>
          <a:xfrm>
            <a:off x="5323837" y="5373647"/>
            <a:ext cx="1629296" cy="498763"/>
          </a:xfrm>
          <a:prstGeom prst="flowChartAlternateProcess">
            <a:avLst/>
          </a:prstGeom>
          <a:solidFill>
            <a:srgbClr val="122C5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디럭스</a:t>
            </a:r>
            <a:r>
              <a:rPr lang="ko-KR" altLang="en-US" sz="16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스위트</a:t>
            </a:r>
            <a:endParaRPr lang="ko-KR" altLang="en-US" sz="1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5763782" y="1835734"/>
            <a:ext cx="5250" cy="724348"/>
          </a:xfrm>
          <a:prstGeom prst="lin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6" name="직선 연결선 25"/>
          <p:cNvCxnSpPr>
            <a:endCxn id="29" idx="1"/>
          </p:cNvCxnSpPr>
          <p:nvPr/>
        </p:nvCxnSpPr>
        <p:spPr>
          <a:xfrm>
            <a:off x="5763782" y="2121308"/>
            <a:ext cx="1963523" cy="1906"/>
          </a:xfrm>
          <a:prstGeom prst="lin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9" name="순서도: 대체 처리 28"/>
          <p:cNvSpPr/>
          <p:nvPr/>
        </p:nvSpPr>
        <p:spPr>
          <a:xfrm>
            <a:off x="7727305" y="1873832"/>
            <a:ext cx="1629296" cy="498763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LOGE IN</a:t>
            </a:r>
            <a:endParaRPr lang="ko-KR" altLang="en-US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순서도: 대체 처리 26"/>
          <p:cNvSpPr/>
          <p:nvPr/>
        </p:nvSpPr>
        <p:spPr>
          <a:xfrm>
            <a:off x="5323837" y="5980143"/>
            <a:ext cx="1629296" cy="498763"/>
          </a:xfrm>
          <a:prstGeom prst="flowChartAlternateProcess">
            <a:avLst/>
          </a:prstGeom>
          <a:solidFill>
            <a:srgbClr val="122C5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로얄</a:t>
            </a:r>
            <a:r>
              <a:rPr lang="ko-KR" altLang="en-US" sz="16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스위트</a:t>
            </a:r>
            <a:endParaRPr lang="en-US" altLang="ko-KR" sz="1600" dirty="0" smtClean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순서도: 대체 처리 27"/>
          <p:cNvSpPr/>
          <p:nvPr/>
        </p:nvSpPr>
        <p:spPr>
          <a:xfrm>
            <a:off x="7767315" y="3454803"/>
            <a:ext cx="1629296" cy="498763"/>
          </a:xfrm>
          <a:prstGeom prst="flowChartAlternateProcess">
            <a:avLst/>
          </a:prstGeom>
          <a:solidFill>
            <a:srgbClr val="122C5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RESTAURANT</a:t>
            </a:r>
            <a:endParaRPr lang="ko-KR" alt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순서도: 대체 처리 30"/>
          <p:cNvSpPr/>
          <p:nvPr/>
        </p:nvSpPr>
        <p:spPr>
          <a:xfrm>
            <a:off x="7767315" y="4079986"/>
            <a:ext cx="1629296" cy="498763"/>
          </a:xfrm>
          <a:prstGeom prst="flowChartAlternateProcess">
            <a:avLst/>
          </a:prstGeom>
          <a:solidFill>
            <a:srgbClr val="122C5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WEDDING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&amp;PARTY</a:t>
            </a:r>
            <a:endParaRPr lang="ko-KR" alt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순서도: 대체 처리 31"/>
          <p:cNvSpPr/>
          <p:nvPr/>
        </p:nvSpPr>
        <p:spPr>
          <a:xfrm>
            <a:off x="7767315" y="4713482"/>
            <a:ext cx="1629296" cy="498763"/>
          </a:xfrm>
          <a:prstGeom prst="flowChartAlternateProcess">
            <a:avLst/>
          </a:prstGeom>
          <a:solidFill>
            <a:srgbClr val="122C5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MEETING</a:t>
            </a:r>
            <a:endParaRPr lang="ko-KR" altLang="en-US" sz="1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287" y="883210"/>
            <a:ext cx="1968881" cy="10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3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838" y="248331"/>
            <a:ext cx="9875520" cy="1356360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06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3600" dirty="0" err="1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모바일버전</a:t>
            </a:r>
            <a:endParaRPr lang="ko-KR" altLang="en-US" sz="3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189992" y="1400174"/>
            <a:ext cx="2520000" cy="5040000"/>
          </a:xfrm>
          <a:prstGeom prst="rect">
            <a:avLst/>
          </a:prstGeom>
          <a:ln>
            <a:solidFill>
              <a:srgbClr val="122C5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 </a:t>
            </a:r>
            <a:r>
              <a:rPr lang="ko-KR" altLang="en-US" sz="20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햄버거버튼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로고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 </a:t>
            </a:r>
            <a:r>
              <a:rPr lang="ko-KR" altLang="en-US" sz="20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메인페이지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사진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브랜드 소개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 </a:t>
            </a:r>
            <a:r>
              <a:rPr lang="ko-KR" altLang="en-US" sz="20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자세히보기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버튼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행사관련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 offers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 footer </a:t>
            </a: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31" y="1400174"/>
            <a:ext cx="2520000" cy="5040000"/>
          </a:xfrm>
          <a:prstGeom prst="rect">
            <a:avLst/>
          </a:prstGeom>
          <a:ln>
            <a:solidFill>
              <a:srgbClr val="122C5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361" y="1400174"/>
            <a:ext cx="2520000" cy="5040000"/>
          </a:xfrm>
          <a:prstGeom prst="rect">
            <a:avLst/>
          </a:prstGeom>
          <a:ln>
            <a:solidFill>
              <a:srgbClr val="122C5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913010" y="1346834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①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67709" y="1346834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②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03970" y="1346834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③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54935" y="2411728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④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13009" y="3828196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⑤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21321" y="5817016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⑥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23361" y="1491637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⑦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15149" y="3387688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⑧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08469" y="5193458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⑨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97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838" y="248331"/>
            <a:ext cx="9875520" cy="1356360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07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3600" dirty="0" err="1" smtClean="0">
                <a:solidFill>
                  <a:schemeClr val="tx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테블릿버전</a:t>
            </a:r>
            <a:endParaRPr lang="ko-KR" altLang="en-US" sz="3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24202" y="1426778"/>
            <a:ext cx="2520000" cy="5040000"/>
          </a:xfrm>
          <a:prstGeom prst="rect">
            <a:avLst/>
          </a:prstGeom>
          <a:ln>
            <a:solidFill>
              <a:srgbClr val="122C5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 </a:t>
            </a:r>
            <a:r>
              <a:rPr lang="ko-KR" altLang="en-US" sz="20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햄버거버튼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로고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 </a:t>
            </a:r>
            <a:r>
              <a:rPr lang="ko-KR" altLang="en-US" sz="20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메인페이지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사진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브랜드 소개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 </a:t>
            </a:r>
            <a:r>
              <a:rPr lang="ko-KR" altLang="en-US" sz="20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자세히보기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버튼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행사관련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 offers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 footer </a:t>
            </a: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82" y="1426778"/>
            <a:ext cx="2520000" cy="5040000"/>
          </a:xfrm>
          <a:prstGeom prst="rect">
            <a:avLst/>
          </a:prstGeom>
          <a:ln>
            <a:solidFill>
              <a:srgbClr val="122C51"/>
            </a:solidFill>
          </a:ln>
        </p:spPr>
      </p:pic>
      <p:pic>
        <p:nvPicPr>
          <p:cNvPr id="22" name="그림 2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92" y="1426778"/>
            <a:ext cx="2520000" cy="5040000"/>
          </a:xfrm>
          <a:prstGeom prst="rect">
            <a:avLst/>
          </a:prstGeom>
          <a:ln>
            <a:solidFill>
              <a:srgbClr val="122C51"/>
            </a:solidFill>
          </a:ln>
        </p:spPr>
      </p:pic>
      <p:sp>
        <p:nvSpPr>
          <p:cNvPr id="34" name="직사각형 33"/>
          <p:cNvSpPr/>
          <p:nvPr/>
        </p:nvSpPr>
        <p:spPr>
          <a:xfrm>
            <a:off x="830579" y="1346834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①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777209" y="1346834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②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107834" y="1348053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③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164435" y="2178717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④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30578" y="3075909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⑤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30577" y="4870292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⑥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30577" y="5583577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⑦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17969" y="2914326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⑧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417969" y="5193458"/>
            <a:ext cx="33930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dirty="0" smtClean="0">
                <a:ln w="0"/>
                <a:solidFill>
                  <a:srgbClr val="D14E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⑨</a:t>
            </a:r>
            <a:endParaRPr lang="en-US" altLang="ko-KR" sz="1500" dirty="0">
              <a:ln w="0"/>
              <a:solidFill>
                <a:srgbClr val="D14E0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31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종이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기본</Template>
  <TotalTime>3572</TotalTime>
  <Words>543</Words>
  <Application>Microsoft Office PowerPoint</Application>
  <PresentationFormat>와이드스크린</PresentationFormat>
  <Paragraphs>157</Paragraphs>
  <Slides>13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EF_다이어리</vt:lpstr>
      <vt:lpstr>G마켓 산스 TTF Light</vt:lpstr>
      <vt:lpstr>G마켓 산스 TTF Medium</vt:lpstr>
      <vt:lpstr>맑은 고딕</vt:lpstr>
      <vt:lpstr>Arial</vt:lpstr>
      <vt:lpstr>Corbel</vt:lpstr>
      <vt:lpstr>SansSerif</vt:lpstr>
      <vt:lpstr>기본</vt:lpstr>
      <vt:lpstr>Ui구현 평가</vt:lpstr>
      <vt:lpstr>PowerPoint 프레젠테이션</vt:lpstr>
      <vt:lpstr>PowerPoint 프레젠테이션</vt:lpstr>
      <vt:lpstr>  02 | 벤치마킹</vt:lpstr>
      <vt:lpstr>  03 | 사용자분석(페르소나)</vt:lpstr>
      <vt:lpstr>  04 | 컨셉도출</vt:lpstr>
      <vt:lpstr>  05 | 정보구조설계</vt:lpstr>
      <vt:lpstr>  06 | 와이어프레임_모바일버전</vt:lpstr>
      <vt:lpstr>  07 | 와이어프레임_테블릿버전</vt:lpstr>
      <vt:lpstr>  08 | 와이어프레임_PC버전</vt:lpstr>
      <vt:lpstr>  09 | 데스크플로우 차드</vt:lpstr>
      <vt:lpstr>10 | 스타일가이드</vt:lpstr>
      <vt:lpstr>  11 | 디자인시안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반응형 웹기획서 권별</dc:title>
  <dc:creator>user</dc:creator>
  <cp:lastModifiedBy>user</cp:lastModifiedBy>
  <cp:revision>92</cp:revision>
  <dcterms:created xsi:type="dcterms:W3CDTF">2023-04-06T02:50:21Z</dcterms:created>
  <dcterms:modified xsi:type="dcterms:W3CDTF">2023-06-07T04:55:05Z</dcterms:modified>
</cp:coreProperties>
</file>